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hyperlink" Target="http://www.youtube.com/watch?v=cQ54GDm1eL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lThdr3O5Q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7889425" y="2983225"/>
            <a:ext cx="2694500" cy="3635400"/>
            <a:chOff x="1262200" y="2983225"/>
            <a:chExt cx="2694500" cy="3635400"/>
          </a:xfrm>
        </p:grpSpPr>
        <p:sp>
          <p:nvSpPr>
            <p:cNvPr id="184" name="Google Shape;184;p19"/>
            <p:cNvSpPr/>
            <p:nvPr/>
          </p:nvSpPr>
          <p:spPr>
            <a:xfrm>
              <a:off x="1273500" y="2983225"/>
              <a:ext cx="2683200" cy="10566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 b="1"/>
                <a:t>Supervised learning</a:t>
              </a:r>
              <a:endParaRPr sz="1900" b="1"/>
            </a:p>
          </p:txBody>
        </p:sp>
        <p:pic>
          <p:nvPicPr>
            <p:cNvPr id="185" name="Google Shape;185;p19"/>
            <p:cNvPicPr preferRelativeResize="0"/>
            <p:nvPr/>
          </p:nvPicPr>
          <p:blipFill rotWithShape="1">
            <a:blip r:embed="rId3">
              <a:alphaModFix/>
            </a:blip>
            <a:srcRect l="5470" t="15355" r="54917" b="15320"/>
            <a:stretch/>
          </p:blipFill>
          <p:spPr>
            <a:xfrm>
              <a:off x="1301450" y="4846100"/>
              <a:ext cx="2554514" cy="177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9"/>
            <p:cNvSpPr txBox="1"/>
            <p:nvPr/>
          </p:nvSpPr>
          <p:spPr>
            <a:xfrm>
              <a:off x="1262200" y="4287700"/>
              <a:ext cx="2683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Prediction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4754388" y="2983225"/>
            <a:ext cx="2683213" cy="3635400"/>
            <a:chOff x="4754388" y="2983225"/>
            <a:chExt cx="2683213" cy="3635400"/>
          </a:xfrm>
        </p:grpSpPr>
        <p:sp>
          <p:nvSpPr>
            <p:cNvPr id="188" name="Google Shape;188;p19"/>
            <p:cNvSpPr/>
            <p:nvPr/>
          </p:nvSpPr>
          <p:spPr>
            <a:xfrm>
              <a:off x="4754400" y="2983225"/>
              <a:ext cx="2683200" cy="10566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 b="1"/>
                <a:t>Unsupervised learning</a:t>
              </a:r>
              <a:endParaRPr sz="1900" b="1"/>
            </a:p>
          </p:txBody>
        </p:sp>
        <p:pic>
          <p:nvPicPr>
            <p:cNvPr id="189" name="Google Shape;189;p19"/>
            <p:cNvPicPr preferRelativeResize="0"/>
            <p:nvPr/>
          </p:nvPicPr>
          <p:blipFill rotWithShape="1">
            <a:blip r:embed="rId3">
              <a:alphaModFix/>
            </a:blip>
            <a:srcRect l="54407" t="15265" r="7715" b="15410"/>
            <a:stretch/>
          </p:blipFill>
          <p:spPr>
            <a:xfrm>
              <a:off x="4874611" y="4846100"/>
              <a:ext cx="2442777" cy="177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19"/>
            <p:cNvSpPr txBox="1"/>
            <p:nvPr/>
          </p:nvSpPr>
          <p:spPr>
            <a:xfrm>
              <a:off x="4754388" y="4287700"/>
              <a:ext cx="2683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Exploration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1619300" y="2983225"/>
            <a:ext cx="2683275" cy="3635401"/>
            <a:chOff x="8235225" y="2983225"/>
            <a:chExt cx="2683275" cy="3635401"/>
          </a:xfrm>
        </p:grpSpPr>
        <p:sp>
          <p:nvSpPr>
            <p:cNvPr id="192" name="Google Shape;192;p19"/>
            <p:cNvSpPr/>
            <p:nvPr/>
          </p:nvSpPr>
          <p:spPr>
            <a:xfrm>
              <a:off x="8235300" y="2983225"/>
              <a:ext cx="2683200" cy="10566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rgbClr val="783F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 b="1"/>
                <a:t>Reinforcement learning</a:t>
              </a:r>
              <a:endParaRPr sz="1900" b="1"/>
            </a:p>
          </p:txBody>
        </p:sp>
        <p:pic>
          <p:nvPicPr>
            <p:cNvPr id="193" name="Google Shape;193;p19"/>
            <p:cNvPicPr preferRelativeResize="0"/>
            <p:nvPr/>
          </p:nvPicPr>
          <p:blipFill rotWithShape="1">
            <a:blip r:embed="rId4">
              <a:alphaModFix/>
            </a:blip>
            <a:srcRect l="29568" t="5919" r="5186" b="7783"/>
            <a:stretch/>
          </p:blipFill>
          <p:spPr>
            <a:xfrm>
              <a:off x="8408113" y="4846100"/>
              <a:ext cx="2337587" cy="1772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9"/>
            <p:cNvSpPr txBox="1"/>
            <p:nvPr/>
          </p:nvSpPr>
          <p:spPr>
            <a:xfrm>
              <a:off x="8235225" y="4141925"/>
              <a:ext cx="26832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Reward oriented decision making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 descr="&quot;We're entering an era in which our enemies can make anyone say anything at any point in time.&quot;&#10;&#10;Check out more awesome videos at BuzzFeedVideo!&#10;https://bit.ly/YTbuzzfeedvideo&#10;https://bit.ly/YTbuzzfeedblue1&#10;https://bit.ly/YTbuzzfeedviolet&#10;&#10;GET MORE BUZZFEED:&#10;https://www.buzzfeed.com&#10;https://www.buzzfeed.com/videos&#10;https://www.youtube.com/buzzfeedvideo&#10;https://www.youtube.com/asis&#10;https://www.youtube.com/buzzfeedblue&#10;https://www.youtube.com/buzzfeedviolet&#10;https://www.youtube.com/perolike&#10;https://www.youtube.com/ladylike&#10;&#10;BuzzFeedVideo&#10;BuzzFeed Motion Picture’s flagship channel. Sometimes funny, sometimes serious, always shareable. New videos posted daily!&#10;&#10;Love BuzzFeed? Get the merch! BUY NOW: https://goo.gl/gQKF8m&#10;&#10;Credits: https://www.buzzfeed.com/bfmp/videos/52602&#10;&#10;EXTERNAL CREDITS&#10;Jordan Peele&#10;https://monkeypawproductions.com/" title="You Won’t Believe What Obama Says In This Video! 😉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058" y="365125"/>
            <a:ext cx="3556967" cy="26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Feature extraction</a:t>
            </a:r>
            <a:endParaRPr sz="1900" b="1"/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Clustering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Regression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Classification</a:t>
            </a:r>
            <a:endParaRPr sz="1900" b="1"/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/>
        </p:nvGraphicFramePr>
        <p:xfrm>
          <a:off x="2441775" y="47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Gene 1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Gene N</a:t>
                      </a:r>
                      <a:endParaRPr sz="1300"/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1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0.0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0.2</a:t>
                      </a:r>
                      <a:endParaRPr sz="1300"/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M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0.8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0.4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Feature extraction</a:t>
            </a:r>
            <a:endParaRPr sz="1900" b="1"/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Clustering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Regression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Classification</a:t>
            </a:r>
            <a:endParaRPr sz="1900" b="1"/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Stain-free imaging flow-cytometry</a:t>
            </a:r>
            <a:endParaRPr/>
          </a:p>
        </p:txBody>
      </p:sp>
      <p:graphicFrame>
        <p:nvGraphicFramePr>
          <p:cNvPr id="268" name="Google Shape;268;p24"/>
          <p:cNvGraphicFramePr/>
          <p:nvPr/>
        </p:nvGraphicFramePr>
        <p:xfrm>
          <a:off x="2167650" y="47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Size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Shape</a:t>
                      </a:r>
                      <a:endParaRPr sz="1300"/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Texture</a:t>
                      </a:r>
                      <a:endParaRPr sz="1300"/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1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0.0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0.1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0.2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...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M</a:t>
                      </a:r>
                      <a:endParaRPr sz="1300"/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0.8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0.5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0.4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0" y="0"/>
            <a:ext cx="1219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Lippeveld et.al. Classification of Human White Blood Cells Using Machine Learning for Stain‐Free Imaging Flow Cytometry. Cytometry Part A, 2020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Feature extraction</a:t>
            </a:r>
            <a:endParaRPr sz="1900" b="1"/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Clustering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Regression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Classification</a:t>
            </a:r>
            <a:endParaRPr sz="1900" b="1"/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Intensity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Contrast (edges)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Correlation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Texture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Shape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dirty="0"/>
              <a:t>Joris Roels</a:t>
            </a:r>
          </a:p>
          <a:p>
            <a:pPr marL="342900" indent="-342900"/>
            <a:r>
              <a:rPr lang="nl-BE" sz="2500" dirty="0"/>
              <a:t>PhD </a:t>
            </a:r>
            <a:r>
              <a:rPr lang="nl-BE" sz="2500" dirty="0" err="1"/>
              <a:t>since</a:t>
            </a:r>
            <a:r>
              <a:rPr lang="nl-BE" sz="2500" dirty="0"/>
              <a:t> May 2019</a:t>
            </a:r>
            <a:endParaRPr sz="25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dirty="0"/>
              <a:t>Image </a:t>
            </a:r>
            <a:r>
              <a:rPr lang="nl-BE" sz="2100" dirty="0" err="1"/>
              <a:t>segmentation</a:t>
            </a:r>
            <a:r>
              <a:rPr lang="nl-BE" sz="2100" dirty="0"/>
              <a:t> of EM images </a:t>
            </a:r>
            <a:r>
              <a:rPr lang="nl-BE" sz="2100" dirty="0" err="1"/>
              <a:t>with</a:t>
            </a:r>
            <a:r>
              <a:rPr lang="nl-BE" sz="2100" dirty="0"/>
              <a:t> DL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dirty="0" err="1"/>
              <a:t>Visiting</a:t>
            </a:r>
            <a:r>
              <a:rPr lang="nl-BE" sz="2100" dirty="0"/>
              <a:t> researcher at EMBL in 2018</a:t>
            </a:r>
            <a:endParaRPr sz="21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 dirty="0" err="1"/>
              <a:t>Currently</a:t>
            </a:r>
            <a:r>
              <a:rPr lang="nl-BE" sz="2500" dirty="0"/>
              <a:t> </a:t>
            </a:r>
            <a:r>
              <a:rPr lang="nl-BE" sz="2500" dirty="0" err="1"/>
              <a:t>postdoctoral</a:t>
            </a:r>
            <a:r>
              <a:rPr lang="nl-BE" sz="2500" dirty="0"/>
              <a:t> researcher:</a:t>
            </a:r>
            <a:endParaRPr sz="25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dirty="0"/>
              <a:t>Data </a:t>
            </a:r>
            <a:r>
              <a:rPr lang="nl-BE" sz="2100" dirty="0" err="1"/>
              <a:t>mining</a:t>
            </a:r>
            <a:r>
              <a:rPr lang="nl-BE" sz="2100" dirty="0"/>
              <a:t> </a:t>
            </a:r>
            <a:r>
              <a:rPr lang="nl-BE" sz="2100" dirty="0" err="1"/>
              <a:t>and</a:t>
            </a:r>
            <a:r>
              <a:rPr lang="nl-BE" sz="2100" dirty="0"/>
              <a:t> </a:t>
            </a:r>
            <a:r>
              <a:rPr lang="nl-BE" sz="2100" dirty="0" err="1"/>
              <a:t>modeling</a:t>
            </a:r>
            <a:r>
              <a:rPr lang="nl-BE" sz="2100" dirty="0"/>
              <a:t> </a:t>
            </a:r>
            <a:r>
              <a:rPr lang="nl-BE" sz="2100" dirty="0" err="1"/>
              <a:t>for</a:t>
            </a:r>
            <a:r>
              <a:rPr lang="nl-BE" sz="2100" dirty="0"/>
              <a:t> </a:t>
            </a:r>
            <a:r>
              <a:rPr lang="nl-BE" sz="2100" dirty="0" err="1"/>
              <a:t>biomedicine</a:t>
            </a:r>
            <a:r>
              <a:rPr lang="nl-BE" sz="2100" dirty="0"/>
              <a:t> (</a:t>
            </a:r>
            <a:r>
              <a:rPr lang="nl-BE" sz="2100" dirty="0" err="1"/>
              <a:t>Saeys</a:t>
            </a:r>
            <a:r>
              <a:rPr lang="nl-BE" sz="2100" dirty="0"/>
              <a:t> lab, VIB)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dirty="0" err="1"/>
              <a:t>Bioimaging</a:t>
            </a:r>
            <a:r>
              <a:rPr lang="nl-BE" sz="2100" dirty="0"/>
              <a:t> </a:t>
            </a:r>
            <a:r>
              <a:rPr lang="nl-BE" sz="2100" dirty="0" err="1"/>
              <a:t>Core</a:t>
            </a:r>
            <a:r>
              <a:rPr lang="nl-BE" sz="2100" dirty="0"/>
              <a:t>, VIB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dirty="0"/>
              <a:t>Machine </a:t>
            </a:r>
            <a:r>
              <a:rPr lang="nl-BE" sz="2100" dirty="0" err="1"/>
              <a:t>learning</a:t>
            </a:r>
            <a:r>
              <a:rPr lang="nl-BE" sz="2100" dirty="0"/>
              <a:t> </a:t>
            </a:r>
            <a:r>
              <a:rPr lang="nl-BE" sz="2100" dirty="0" err="1"/>
              <a:t>techniques</a:t>
            </a:r>
            <a:r>
              <a:rPr lang="nl-BE" sz="2100" dirty="0"/>
              <a:t> </a:t>
            </a:r>
            <a:r>
              <a:rPr lang="nl-BE" sz="2100" dirty="0" err="1"/>
              <a:t>for</a:t>
            </a:r>
            <a:r>
              <a:rPr lang="nl-BE" sz="2100" dirty="0"/>
              <a:t> large-</a:t>
            </a:r>
            <a:r>
              <a:rPr lang="nl-BE" sz="2100" dirty="0" err="1"/>
              <a:t>scale</a:t>
            </a:r>
            <a:r>
              <a:rPr lang="nl-BE" sz="2100" dirty="0"/>
              <a:t> </a:t>
            </a:r>
            <a:r>
              <a:rPr lang="nl-BE" sz="2100" dirty="0" err="1"/>
              <a:t>biomedical</a:t>
            </a:r>
            <a:r>
              <a:rPr lang="nl-BE" sz="2100" dirty="0"/>
              <a:t> image analysis</a:t>
            </a:r>
            <a:endParaRPr sz="21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 dirty="0"/>
              <a:t>Contact: </a:t>
            </a:r>
            <a:endParaRPr sz="25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2100" dirty="0"/>
              <a:t> 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2100" dirty="0"/>
              <a:t> </a:t>
            </a:r>
            <a:endParaRPr sz="21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Why haven’t we done this before?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Two things were missing: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amounts of 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ImageNet, AudioSet, ...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Computational resources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Many operations in deep learning techniques can exploit parallel computing (ideal for GPUs)</a:t>
            </a:r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364" name="Google Shape;364;p30" descr="https://ts.la/FSD" title="Full Self-Driv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650" y="1690825"/>
            <a:ext cx="6220700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Neuron reconstruction in brain EM data</a:t>
            </a: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0" y="0"/>
            <a:ext cx="1219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Januszewski et.al. High-precision automated reconstruction of neurons with flood-filling networks. Nature Methods, 2018</a:t>
            </a:r>
            <a:endParaRPr sz="1200"/>
          </a:p>
        </p:txBody>
      </p:sp>
      <p:grpSp>
        <p:nvGrpSpPr>
          <p:cNvPr id="401" name="Google Shape;401;p34"/>
          <p:cNvGrpSpPr/>
          <p:nvPr/>
        </p:nvGrpSpPr>
        <p:grpSpPr>
          <a:xfrm>
            <a:off x="1447424" y="2525695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215871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526718" y="3601723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43" y="4327435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28671" y="5083842"/>
            <a:ext cx="1363858" cy="12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In the main chat</a:t>
            </a:r>
          </a:p>
          <a:p>
            <a:pPr lvl="2" indent="-381000">
              <a:spcBef>
                <a:spcPts val="0"/>
              </a:spcBef>
              <a:buSzPts val="2400"/>
            </a:pPr>
            <a:r>
              <a:rPr lang="en-US" sz="1800" dirty="0"/>
              <a:t>Push to talk</a:t>
            </a:r>
            <a:endParaRPr sz="18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nl-BE" sz="2000" dirty="0" err="1"/>
              <a:t>will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</a:t>
            </a:r>
            <a:r>
              <a:rPr lang="nl-BE" sz="2000" dirty="0" err="1"/>
              <a:t>distributed</a:t>
            </a:r>
            <a:r>
              <a:rPr lang="nl-BE" sz="2000" dirty="0"/>
              <a:t> at </a:t>
            </a:r>
            <a:r>
              <a:rPr lang="nl-BE" sz="2000" dirty="0" err="1"/>
              <a:t>the</a:t>
            </a:r>
            <a:r>
              <a:rPr lang="nl-BE" sz="2000" dirty="0"/>
              <a:t> end of </a:t>
            </a:r>
            <a:r>
              <a:rPr lang="nl-BE" sz="2000" dirty="0" err="1"/>
              <a:t>each</a:t>
            </a:r>
            <a:r>
              <a:rPr lang="nl-BE" sz="2000" dirty="0"/>
              <a:t> </a:t>
            </a:r>
            <a:r>
              <a:rPr lang="nl-BE" sz="2000" dirty="0" err="1"/>
              <a:t>exercise</a:t>
            </a:r>
            <a:r>
              <a:rPr lang="nl-BE" sz="2000" dirty="0"/>
              <a:t> </a:t>
            </a:r>
            <a:r>
              <a:rPr lang="nl-BE" sz="2000" dirty="0" err="1"/>
              <a:t>session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1: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Introduction to Deep Learning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Convolutional Neural Networks for Classification &amp; Segmentation</a:t>
            </a: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2: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Recurrent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Unsupervised Neural Networks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Generative Neural Networks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448970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125" y="3815375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8610600" y="3767150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6">
            <a:alphaModFix/>
          </a:blip>
          <a:srcRect l="5669" t="27341" r="2738"/>
          <a:stretch/>
        </p:blipFill>
        <p:spPr>
          <a:xfrm>
            <a:off x="7071700" y="5311825"/>
            <a:ext cx="346058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6750" y="5385425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975" y="5530800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2602300" y="-300"/>
          <a:ext cx="6987400" cy="6858300"/>
        </p:xfrm>
        <a:graphic>
          <a:graphicData uri="http://schemas.openxmlformats.org/drawingml/2006/table">
            <a:tbl>
              <a:tblPr>
                <a:noFill/>
                <a:tableStyleId>{B868D6B8-861F-40B4-BE25-C84FF3CF444A}</a:tableStyleId>
              </a:tblPr>
              <a:tblGrid>
                <a:gridCol w="38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85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1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1"/>
                        <a:t>DAY 2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Introduction to Deep Learning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Recurrent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Classification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Unsupervised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518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Segmentation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Generative Neural Networks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34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/>
              <a:t>Artificial intelligence (AI):  simulation of human intelligence in machines that are programmed to think like humans and mimic their actions</a:t>
            </a:r>
            <a:endParaRPr sz="260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Machine learning is only a part of what AI covers</a:t>
            </a:r>
            <a:endParaRPr sz="260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Not all branches are completely distinct</a:t>
            </a:r>
            <a:endParaRPr sz="26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Computer vision &amp; machine learning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Fuzzy logic &amp; robotics</a:t>
            </a:r>
            <a:endParaRPr sz="22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… </a:t>
            </a:r>
            <a:endParaRPr sz="22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1416</Words>
  <Application>Microsoft Office PowerPoint</Application>
  <PresentationFormat>Widescreen</PresentationFormat>
  <Paragraphs>380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4</cp:revision>
  <dcterms:modified xsi:type="dcterms:W3CDTF">2020-12-13T10:02:44Z</dcterms:modified>
</cp:coreProperties>
</file>